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Nunito" pitchFamily="2" charset="0"/>
      <p:regular r:id="rId21"/>
      <p:bold r:id="rId22"/>
      <p:italic r:id="rId23"/>
      <p:boldItalic r:id="rId24"/>
    </p:embeddedFont>
    <p:embeddedFont>
      <p:font typeface="Nunito Medium" panose="020B0604020202020204" charset="0"/>
      <p:regular r:id="rId25"/>
      <p:bold r:id="rId26"/>
      <p:italic r:id="rId27"/>
      <p:boldItalic r:id="rId28"/>
    </p:embeddedFont>
    <p:embeddedFont>
      <p:font typeface="Poppins" panose="00000500000000000000" pitchFamily="2" charset="0"/>
      <p:regular r:id="rId29"/>
      <p:bold r:id="rId30"/>
      <p:italic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186" y="29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c Simpson" userId="2c2053cb0bb05062" providerId="LiveId" clId="{DE090263-5EBC-47DD-99C3-07476A17E414}"/>
    <pc:docChg chg="custSel modSld">
      <pc:chgData name="Dominic Simpson" userId="2c2053cb0bb05062" providerId="LiveId" clId="{DE090263-5EBC-47DD-99C3-07476A17E414}" dt="2025-09-22T14:32:14.362" v="18" actId="14100"/>
      <pc:docMkLst>
        <pc:docMk/>
      </pc:docMkLst>
      <pc:sldChg chg="delSp modSp mod">
        <pc:chgData name="Dominic Simpson" userId="2c2053cb0bb05062" providerId="LiveId" clId="{DE090263-5EBC-47DD-99C3-07476A17E414}" dt="2025-09-22T14:32:14.362" v="18" actId="14100"/>
        <pc:sldMkLst>
          <pc:docMk/>
          <pc:sldMk cId="0" sldId="257"/>
        </pc:sldMkLst>
        <pc:spChg chg="mod">
          <ac:chgData name="Dominic Simpson" userId="2c2053cb0bb05062" providerId="LiveId" clId="{DE090263-5EBC-47DD-99C3-07476A17E414}" dt="2025-09-22T14:32:14.362" v="18" actId="14100"/>
          <ac:spMkLst>
            <pc:docMk/>
            <pc:sldMk cId="0" sldId="257"/>
            <ac:spMk id="84" creationId="{00000000-0000-0000-0000-000000000000}"/>
          </ac:spMkLst>
        </pc:spChg>
        <pc:picChg chg="del">
          <ac:chgData name="Dominic Simpson" userId="2c2053cb0bb05062" providerId="LiveId" clId="{DE090263-5EBC-47DD-99C3-07476A17E414}" dt="2025-09-22T14:32:02.453" v="2" actId="478"/>
          <ac:picMkLst>
            <pc:docMk/>
            <pc:sldMk cId="0" sldId="257"/>
            <ac:picMk id="79" creationId="{00000000-0000-0000-0000-000000000000}"/>
          </ac:picMkLst>
        </pc:picChg>
        <pc:picChg chg="del">
          <ac:chgData name="Dominic Simpson" userId="2c2053cb0bb05062" providerId="LiveId" clId="{DE090263-5EBC-47DD-99C3-07476A17E414}" dt="2025-09-22T14:32:01.257" v="1" actId="478"/>
          <ac:picMkLst>
            <pc:docMk/>
            <pc:sldMk cId="0" sldId="257"/>
            <ac:picMk id="80" creationId="{00000000-0000-0000-0000-000000000000}"/>
          </ac:picMkLst>
        </pc:picChg>
        <pc:picChg chg="del">
          <ac:chgData name="Dominic Simpson" userId="2c2053cb0bb05062" providerId="LiveId" clId="{DE090263-5EBC-47DD-99C3-07476A17E414}" dt="2025-09-22T14:32:03.903" v="3" actId="478"/>
          <ac:picMkLst>
            <pc:docMk/>
            <pc:sldMk cId="0" sldId="257"/>
            <ac:picMk id="81" creationId="{00000000-0000-0000-0000-000000000000}"/>
          </ac:picMkLst>
        </pc:picChg>
        <pc:picChg chg="del">
          <ac:chgData name="Dominic Simpson" userId="2c2053cb0bb05062" providerId="LiveId" clId="{DE090263-5EBC-47DD-99C3-07476A17E414}" dt="2025-09-22T14:31:59.982" v="0" actId="478"/>
          <ac:picMkLst>
            <pc:docMk/>
            <pc:sldMk cId="0" sldId="257"/>
            <ac:picMk id="8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gma.com/slides/Vg27YAZeqVp2Rsq0ZYQohD/ViveLingo?node-id=1-4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2518d6f5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72518d6f5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72518d6f5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72518d6f5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13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Frontend </a:t>
            </a:r>
            <a:endParaRPr sz="1300">
              <a:solidFill>
                <a:srgbClr val="4285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1300"/>
              <a:buFont typeface="Roboto"/>
              <a:buChar char="-"/>
            </a:pPr>
            <a:r>
              <a:rPr lang="en" sz="13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HTML and CSS - For responsive design and styling</a:t>
            </a:r>
            <a:endParaRPr sz="1300">
              <a:solidFill>
                <a:srgbClr val="4285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1300"/>
              <a:buFont typeface="Roboto"/>
              <a:buChar char="-"/>
            </a:pPr>
            <a:r>
              <a:rPr lang="en" sz="13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JavaScript - Interactive game mechanics and UI</a:t>
            </a:r>
            <a:endParaRPr sz="1300">
              <a:solidFill>
                <a:srgbClr val="4285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13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Backend </a:t>
            </a:r>
            <a:endParaRPr sz="1300">
              <a:solidFill>
                <a:srgbClr val="4285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1300"/>
              <a:buFont typeface="Roboto"/>
              <a:buChar char="-"/>
            </a:pPr>
            <a:r>
              <a:rPr lang="en" sz="13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Node.js - Server-side JavaScript runtime</a:t>
            </a:r>
            <a:endParaRPr sz="1300">
              <a:solidFill>
                <a:srgbClr val="4285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1300"/>
              <a:buFont typeface="Roboto"/>
              <a:buChar char="-"/>
            </a:pPr>
            <a:r>
              <a:rPr lang="en" sz="13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Express.js - RESTful API framework</a:t>
            </a:r>
            <a:endParaRPr sz="1300">
              <a:solidFill>
                <a:srgbClr val="4285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1300"/>
              <a:buFont typeface="Roboto"/>
              <a:buChar char="-"/>
            </a:pPr>
            <a:r>
              <a:rPr lang="en" sz="13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JWT - Secure user authentication</a:t>
            </a:r>
            <a:endParaRPr sz="1300">
              <a:solidFill>
                <a:srgbClr val="4285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1300"/>
              <a:buFont typeface="Roboto"/>
              <a:buChar char="-"/>
            </a:pPr>
            <a:r>
              <a:rPr lang="en" sz="13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MVC Architecture - Scalable code organisation</a:t>
            </a:r>
            <a:endParaRPr sz="1300">
              <a:solidFill>
                <a:srgbClr val="4285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endParaRPr sz="1300">
              <a:solidFill>
                <a:srgbClr val="4285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13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Database </a:t>
            </a:r>
            <a:endParaRPr sz="1300">
              <a:solidFill>
                <a:srgbClr val="4285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1300"/>
              <a:buFont typeface="Roboto"/>
              <a:buChar char="-"/>
            </a:pPr>
            <a:r>
              <a:rPr lang="en" sz="13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SQL - Relational data modeling</a:t>
            </a:r>
            <a:endParaRPr sz="1300">
              <a:solidFill>
                <a:srgbClr val="4285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1300"/>
              <a:buFont typeface="Roboto"/>
              <a:buChar char="-"/>
            </a:pPr>
            <a:r>
              <a:rPr lang="en" sz="13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Supabase - Cloud database hosting and management</a:t>
            </a:r>
            <a:br>
              <a:rPr lang="en" sz="13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300">
              <a:solidFill>
                <a:srgbClr val="4285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Development Tools</a:t>
            </a:r>
            <a:endParaRPr sz="1300">
              <a:solidFill>
                <a:srgbClr val="4285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1300"/>
              <a:buFont typeface="Roboto"/>
              <a:buChar char="-"/>
            </a:pPr>
            <a:r>
              <a:rPr lang="en" sz="13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Git &amp; GitHub - Version control and collaboration</a:t>
            </a:r>
            <a:endParaRPr sz="1300">
              <a:solidFill>
                <a:srgbClr val="4285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1300"/>
              <a:buFont typeface="Roboto"/>
              <a:buChar char="-"/>
            </a:pPr>
            <a:r>
              <a:rPr lang="en" sz="13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Trello - Agile project management</a:t>
            </a:r>
            <a:endParaRPr sz="1300">
              <a:solidFill>
                <a:srgbClr val="4285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1300"/>
              <a:buFont typeface="Roboto"/>
              <a:buChar char="-"/>
            </a:pPr>
            <a:r>
              <a:rPr lang="en" sz="13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Figma - Wireframes</a:t>
            </a:r>
            <a:endParaRPr sz="1300">
              <a:solidFill>
                <a:srgbClr val="4285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1300"/>
              <a:buFont typeface="Roboto"/>
              <a:buChar char="-"/>
            </a:pPr>
            <a:r>
              <a:rPr lang="en" sz="13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Mermaid.js - Database ERD visualisation</a:t>
            </a:r>
            <a:endParaRPr sz="1300">
              <a:solidFill>
                <a:srgbClr val="4285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1300"/>
              <a:buFont typeface="Roboto"/>
              <a:buChar char="-"/>
            </a:pPr>
            <a:r>
              <a:rPr lang="en" sz="13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Jest - unit testing</a:t>
            </a:r>
            <a:endParaRPr sz="1300">
              <a:solidFill>
                <a:srgbClr val="4285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1300"/>
              <a:buFont typeface="Roboto"/>
              <a:buChar char="-"/>
            </a:pPr>
            <a:r>
              <a:rPr lang="en" sz="13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Cypress - End-to-end testing</a:t>
            </a:r>
            <a:endParaRPr sz="1300">
              <a:solidFill>
                <a:srgbClr val="4285F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72518d6f5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72518d6f5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727736316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727736316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72518d6f5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72518d6f5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72518d6f5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72518d6f5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72518d6f5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72518d6f5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72518d6f5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72518d6f5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72518d6f5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72518d6f5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2518d6f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72518d6f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2518d6f5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72518d6f5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2518d6f5e_0_1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72518d6f5e_0_1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2518d6f5e_0_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72518d6f5e_0_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2518d6f5e_0_1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72518d6f5e_0_1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2518d6f5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72518d6f5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https://trello.com/b/BmrQlTU3/user-stories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2518d6f5e_0_1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72518d6f5e_0_1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https://www.figma.com/slides/Vg27YAZeqVp2Rsq0ZYQohD/ViveLingo?node-id=1-42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2518d6f5e_0_1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72518d6f5e_0_1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Nunito"/>
              <a:buNone/>
              <a:defRPr sz="4800" b="1"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Nunito"/>
              <a:buNone/>
              <a:defRPr sz="4800" b="1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Nunito"/>
              <a:buNone/>
              <a:defRPr sz="4800" b="1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Nunito"/>
              <a:buNone/>
              <a:defRPr sz="4800" b="1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Nunito"/>
              <a:buNone/>
              <a:defRPr sz="4800" b="1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Nunito"/>
              <a:buNone/>
              <a:defRPr sz="4800" b="1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Nunito"/>
              <a:buNone/>
              <a:defRPr sz="4800" b="1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Nunito"/>
              <a:buNone/>
              <a:defRPr sz="4800" b="1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Nunito"/>
              <a:buNone/>
              <a:defRPr sz="48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None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6FA8DC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106100"/>
            <a:ext cx="9144000" cy="4037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106143"/>
            <a:ext cx="9144000" cy="126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0"/>
            <a:ext cx="8222100" cy="8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Nunito"/>
              <a:buNone/>
              <a:defRPr b="1"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378307"/>
            <a:ext cx="8222100" cy="31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6FA8DC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Nunito Medium"/>
              <a:buNone/>
              <a:defRPr sz="2400">
                <a:latin typeface="Nunito Medium"/>
                <a:ea typeface="Nunito Medium"/>
                <a:cs typeface="Nunito Medium"/>
                <a:sym typeface="Nuni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●"/>
              <a:def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○"/>
              <a:def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■"/>
              <a:def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●"/>
              <a:def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○"/>
              <a:def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■"/>
              <a:def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●"/>
              <a:def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○"/>
              <a:def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■"/>
              <a:def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6FA8DC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solidFill>
            <a:srgbClr val="6FA8DC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None/>
              <a:def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solidFill>
            <a:srgbClr val="6FA8DC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UaaTCMOX5Ny3r6qRdfZOwBiZiWAQn3vS/vi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VivaLingo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Created by the Syntax Schoolers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4719275" y="289175"/>
            <a:ext cx="42537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latin typeface="Poppins"/>
                <a:ea typeface="Poppins"/>
                <a:cs typeface="Poppins"/>
                <a:sym typeface="Poppins"/>
              </a:rPr>
              <a:t>Bringing the BUZZ back to Hive Learning</a:t>
            </a:r>
            <a:endParaRPr sz="1700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"/>
          </p:nvPr>
        </p:nvSpPr>
        <p:spPr>
          <a:xfrm>
            <a:off x="6336875" y="3636101"/>
            <a:ext cx="2636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Poppins"/>
                <a:ea typeface="Poppins"/>
                <a:cs typeface="Poppins"/>
                <a:sym typeface="Poppins"/>
              </a:rPr>
              <a:t>We say OUI to learning!</a:t>
            </a:r>
            <a:endParaRPr i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471900" y="0"/>
            <a:ext cx="8222100" cy="8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Demo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5" name="Google Shape;145;p22" title="VivaLingo Demo x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7413" y="1287125"/>
            <a:ext cx="6569174" cy="3695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8460150" y="405425"/>
            <a:ext cx="3225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140125" y="455200"/>
            <a:ext cx="2979900" cy="6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Poppins"/>
                <a:ea typeface="Poppins"/>
                <a:cs typeface="Poppins"/>
                <a:sym typeface="Poppins"/>
              </a:rPr>
              <a:t>Technologies: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2" name="Google Shape;152;p23" title="SyntaxSchoolers_TechnologiesVisual.png"/>
          <p:cNvPicPr preferRelativeResize="0"/>
          <p:nvPr/>
        </p:nvPicPr>
        <p:blipFill rotWithShape="1">
          <a:blip r:embed="rId3">
            <a:alphaModFix/>
          </a:blip>
          <a:srcRect l="48093" t="5643" r="15106" b="71517"/>
          <a:stretch/>
        </p:blipFill>
        <p:spPr>
          <a:xfrm>
            <a:off x="4491775" y="558500"/>
            <a:ext cx="2784300" cy="10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 title="SyntaxSchoolers_TechnologiesVisual.png"/>
          <p:cNvPicPr preferRelativeResize="0"/>
          <p:nvPr/>
        </p:nvPicPr>
        <p:blipFill rotWithShape="1">
          <a:blip r:embed="rId3">
            <a:alphaModFix/>
          </a:blip>
          <a:srcRect l="43326" t="27033" b="46511"/>
          <a:stretch/>
        </p:blipFill>
        <p:spPr>
          <a:xfrm>
            <a:off x="4491763" y="2822400"/>
            <a:ext cx="2979873" cy="104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 title="SyntaxSchoolers_TechnologiesVisual.png"/>
          <p:cNvPicPr preferRelativeResize="0"/>
          <p:nvPr/>
        </p:nvPicPr>
        <p:blipFill rotWithShape="1">
          <a:blip r:embed="rId3">
            <a:alphaModFix/>
          </a:blip>
          <a:srcRect l="40510" t="52215" r="11992" b="26081"/>
          <a:stretch/>
        </p:blipFill>
        <p:spPr>
          <a:xfrm>
            <a:off x="4491775" y="1729200"/>
            <a:ext cx="2784300" cy="9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 title="SyntaxSchoolers_TechnologiesVisual.png"/>
          <p:cNvPicPr preferRelativeResize="0"/>
          <p:nvPr/>
        </p:nvPicPr>
        <p:blipFill rotWithShape="1">
          <a:blip r:embed="rId3">
            <a:alphaModFix/>
          </a:blip>
          <a:srcRect l="46512" t="75368"/>
          <a:stretch/>
        </p:blipFill>
        <p:spPr>
          <a:xfrm>
            <a:off x="4589554" y="3965900"/>
            <a:ext cx="2784301" cy="9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Frontend</a:t>
            </a:r>
            <a:endParaRPr sz="2000" b="1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000"/>
              <a:buFont typeface="Poppins"/>
              <a:buChar char="●"/>
            </a:pPr>
            <a:r>
              <a:rPr lang="en" sz="2000" b="1">
                <a:solidFill>
                  <a:srgbClr val="6FA8DC"/>
                </a:solidFill>
                <a:latin typeface="Poppins"/>
                <a:ea typeface="Poppins"/>
                <a:cs typeface="Poppins"/>
                <a:sym typeface="Poppins"/>
              </a:rPr>
              <a:t>hi</a:t>
            </a:r>
            <a:endParaRPr sz="2000" b="1">
              <a:solidFill>
                <a:srgbClr val="6FA8D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Database</a:t>
            </a:r>
            <a:endParaRPr sz="2000" b="1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000"/>
              <a:buFont typeface="Poppins"/>
              <a:buChar char="●"/>
            </a:pPr>
            <a:r>
              <a:rPr lang="en" sz="2000" b="1">
                <a:solidFill>
                  <a:srgbClr val="6FA8DC"/>
                </a:solidFill>
                <a:latin typeface="Poppins"/>
                <a:ea typeface="Poppins"/>
                <a:cs typeface="Poppins"/>
                <a:sym typeface="Poppins"/>
              </a:rPr>
              <a:t>hi</a:t>
            </a:r>
            <a:endParaRPr sz="2000" b="1">
              <a:solidFill>
                <a:srgbClr val="6FA8D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Backend</a:t>
            </a:r>
            <a:endParaRPr sz="2000" b="1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000"/>
              <a:buFont typeface="Poppins"/>
              <a:buChar char="●"/>
            </a:pPr>
            <a:r>
              <a:rPr lang="en" sz="2000" b="1">
                <a:solidFill>
                  <a:srgbClr val="6FA8DC"/>
                </a:solidFill>
                <a:latin typeface="Poppins"/>
                <a:ea typeface="Poppins"/>
                <a:cs typeface="Poppins"/>
                <a:sym typeface="Poppins"/>
              </a:rPr>
              <a:t>hi</a:t>
            </a:r>
            <a:endParaRPr sz="2000" b="1">
              <a:solidFill>
                <a:srgbClr val="6FA8D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Development Tools</a:t>
            </a:r>
            <a:endParaRPr sz="2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8284300" y="537300"/>
            <a:ext cx="4689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471900" y="0"/>
            <a:ext cx="8222100" cy="8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Significant Code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3" name="Google Shape;163;p24"/>
          <p:cNvPicPr preferRelativeResize="0"/>
          <p:nvPr/>
        </p:nvPicPr>
        <p:blipFill rotWithShape="1">
          <a:blip r:embed="rId3">
            <a:alphaModFix/>
          </a:blip>
          <a:srcRect l="1202" t="1185" r="1861"/>
          <a:stretch/>
        </p:blipFill>
        <p:spPr>
          <a:xfrm>
            <a:off x="5393162" y="1375188"/>
            <a:ext cx="2950800" cy="3428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 txBox="1"/>
          <p:nvPr/>
        </p:nvSpPr>
        <p:spPr>
          <a:xfrm>
            <a:off x="558975" y="1375200"/>
            <a:ext cx="3943500" cy="1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Level 1 Model Snippet:</a:t>
            </a:r>
            <a:endParaRPr sz="1800" b="1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Async function that begins level 1</a:t>
            </a:r>
            <a:endParaRPr b="1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975" y="2245850"/>
            <a:ext cx="3849500" cy="243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/>
        </p:nvSpPr>
        <p:spPr>
          <a:xfrm>
            <a:off x="7493000" y="332150"/>
            <a:ext cx="4983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471900" y="0"/>
            <a:ext cx="8222100" cy="8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Significant Code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 b="36928"/>
          <a:stretch/>
        </p:blipFill>
        <p:spPr>
          <a:xfrm>
            <a:off x="5100175" y="1455648"/>
            <a:ext cx="3593826" cy="326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375" y="2496175"/>
            <a:ext cx="3003774" cy="242905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5"/>
          <p:cNvSpPr txBox="1"/>
          <p:nvPr/>
        </p:nvSpPr>
        <p:spPr>
          <a:xfrm>
            <a:off x="664375" y="1455650"/>
            <a:ext cx="3943500" cy="1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Teacher Dashboard Snippet:</a:t>
            </a:r>
            <a:endParaRPr sz="1800" b="1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Function that allows teachers to view all vocab</a:t>
            </a:r>
            <a:endParaRPr b="1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7024075" y="669200"/>
            <a:ext cx="5130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471900" y="0"/>
            <a:ext cx="8222100" cy="8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Test Coverage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979675" y="1253500"/>
            <a:ext cx="2869800" cy="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rPr>
              <a:t>Frontend Testing:</a:t>
            </a:r>
            <a:endParaRPr sz="2000" b="1">
              <a:solidFill>
                <a:srgbClr val="3D85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 l="4046" t="3203" r="2495"/>
          <a:stretch/>
        </p:blipFill>
        <p:spPr>
          <a:xfrm>
            <a:off x="4729500" y="1843525"/>
            <a:ext cx="3284501" cy="320102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/>
          <p:nvPr/>
        </p:nvSpPr>
        <p:spPr>
          <a:xfrm>
            <a:off x="5327225" y="1253500"/>
            <a:ext cx="2869800" cy="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rPr>
              <a:t>Backend Testing:</a:t>
            </a:r>
            <a:endParaRPr sz="2000" b="1">
              <a:solidFill>
                <a:srgbClr val="3D85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776" y="1843525"/>
            <a:ext cx="3169049" cy="300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 txBox="1"/>
          <p:nvPr/>
        </p:nvSpPr>
        <p:spPr>
          <a:xfrm>
            <a:off x="8298950" y="302850"/>
            <a:ext cx="5277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471900" y="0"/>
            <a:ext cx="8222100" cy="8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Challenges and Solutions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471900" y="1378307"/>
            <a:ext cx="8222100" cy="31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600"/>
              <a:buFont typeface="Poppins"/>
              <a:buChar char="➔"/>
            </a:pPr>
            <a:r>
              <a:rPr lang="en" sz="160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Branches in our initial repo</a:t>
            </a:r>
            <a:endParaRPr sz="160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600"/>
              <a:buFont typeface="Poppins"/>
              <a:buChar char="◆"/>
            </a:pPr>
            <a:r>
              <a:rPr lang="en" sz="160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Solution: feature specific named branches</a:t>
            </a:r>
            <a:endParaRPr sz="160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600"/>
              <a:buFont typeface="Poppins"/>
              <a:buChar char="➔"/>
            </a:pPr>
            <a:r>
              <a:rPr lang="en" sz="160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Integrating backend and frontend seamlessly + merging</a:t>
            </a:r>
            <a:endParaRPr sz="160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600"/>
              <a:buFont typeface="Poppins"/>
              <a:buChar char="◆"/>
            </a:pPr>
            <a:r>
              <a:rPr lang="en" sz="160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Solution: dedicated merging session to ensure all conflicts were sorted early on</a:t>
            </a:r>
            <a:endParaRPr sz="160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600"/>
              <a:buFont typeface="Poppins"/>
              <a:buChar char="➔"/>
            </a:pPr>
            <a:r>
              <a:rPr lang="en" sz="160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Setting realistic timeline for features</a:t>
            </a:r>
            <a:endParaRPr sz="160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600"/>
              <a:buFont typeface="Poppins"/>
              <a:buChar char="◆"/>
            </a:pPr>
            <a:r>
              <a:rPr lang="en" sz="160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Solution: dividing the day into thirds + Trello management (smaller tasks)</a:t>
            </a:r>
            <a:endParaRPr sz="160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7624875" y="405425"/>
            <a:ext cx="483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>
            <a:spLocks noGrp="1"/>
          </p:cNvSpPr>
          <p:nvPr>
            <p:ph type="title"/>
          </p:nvPr>
        </p:nvSpPr>
        <p:spPr>
          <a:xfrm>
            <a:off x="471900" y="0"/>
            <a:ext cx="8222100" cy="8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Future Features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" name="Google Shape;198;p28"/>
          <p:cNvSpPr txBox="1">
            <a:spLocks noGrp="1"/>
          </p:cNvSpPr>
          <p:nvPr>
            <p:ph type="body" idx="1"/>
          </p:nvPr>
        </p:nvSpPr>
        <p:spPr>
          <a:xfrm>
            <a:off x="471900" y="1378307"/>
            <a:ext cx="8222100" cy="31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FA8DC"/>
                </a:solidFill>
                <a:latin typeface="Poppins"/>
                <a:ea typeface="Poppins"/>
                <a:cs typeface="Poppins"/>
                <a:sym typeface="Poppins"/>
              </a:rPr>
              <a:t>Extra Gamified Features:</a:t>
            </a:r>
            <a:endParaRPr b="1">
              <a:solidFill>
                <a:srgbClr val="6FA8D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Timer feature</a:t>
            </a:r>
            <a:endParaRPr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Leaderboards </a:t>
            </a:r>
            <a:endParaRPr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Poppins"/>
              <a:buChar char="○"/>
            </a:pPr>
            <a:r>
              <a:rPr lang="en" sz="180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Class-wide competitions</a:t>
            </a:r>
            <a:endParaRPr sz="180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Advanced Levels </a:t>
            </a:r>
            <a:endParaRPr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Poppins"/>
              <a:buChar char="○"/>
            </a:pPr>
            <a:r>
              <a:rPr lang="en" sz="180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Future levels with complex grammar and tenses</a:t>
            </a:r>
            <a:endParaRPr sz="180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Addition of other languages e.g., Spanish, German etc…</a:t>
            </a:r>
            <a:endParaRPr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7859350" y="420075"/>
            <a:ext cx="454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471900" y="0"/>
            <a:ext cx="8222100" cy="8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Reflection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471900" y="1378307"/>
            <a:ext cx="8222100" cy="31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1">
                <a:solidFill>
                  <a:srgbClr val="6FA8DC"/>
                </a:solidFill>
                <a:latin typeface="Poppins"/>
                <a:ea typeface="Poppins"/>
                <a:cs typeface="Poppins"/>
                <a:sym typeface="Poppins"/>
              </a:rPr>
              <a:t>Next time we will:</a:t>
            </a:r>
            <a:endParaRPr sz="2100" b="1" i="1">
              <a:solidFill>
                <a:srgbClr val="6FA8D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3415" algn="l" rtl="0">
              <a:spcBef>
                <a:spcPts val="1200"/>
              </a:spcBef>
              <a:spcAft>
                <a:spcPts val="0"/>
              </a:spcAft>
              <a:buSzPts val="1808"/>
              <a:buFont typeface="Poppins"/>
              <a:buChar char="●"/>
            </a:pPr>
            <a:r>
              <a:rPr lang="en" sz="1808">
                <a:latin typeface="Poppins"/>
                <a:ea typeface="Poppins"/>
                <a:cs typeface="Poppins"/>
                <a:sym typeface="Poppins"/>
              </a:rPr>
              <a:t>Begin testing process earlier</a:t>
            </a:r>
            <a:endParaRPr sz="1808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3415" algn="l" rtl="0"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808"/>
              <a:buFont typeface="Poppins"/>
              <a:buChar char="●"/>
            </a:pPr>
            <a:r>
              <a:rPr lang="en" sz="1808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Limiting progress due to circular dependency </a:t>
            </a:r>
            <a:endParaRPr sz="1808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3415" algn="l" rtl="0"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808"/>
              <a:buFont typeface="Poppins"/>
              <a:buChar char="●"/>
            </a:pPr>
            <a:r>
              <a:rPr lang="en" sz="1808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Create feature specific named branches for clarity </a:t>
            </a:r>
            <a:endParaRPr sz="1074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6FA8DC"/>
                </a:solidFill>
                <a:latin typeface="Poppins"/>
                <a:ea typeface="Poppins"/>
                <a:cs typeface="Poppins"/>
                <a:sym typeface="Poppins"/>
              </a:rPr>
              <a:t>Overall a difficult project but rewarding!</a:t>
            </a:r>
            <a:endParaRPr b="1">
              <a:solidFill>
                <a:srgbClr val="6FA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>
            <a:spLocks noGrp="1"/>
          </p:cNvSpPr>
          <p:nvPr>
            <p:ph type="ctrTitle"/>
          </p:nvPr>
        </p:nvSpPr>
        <p:spPr>
          <a:xfrm>
            <a:off x="311700" y="2164050"/>
            <a:ext cx="8520600" cy="81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Questions?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471900" y="0"/>
            <a:ext cx="8222100" cy="8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Meet the Team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2992213" y="2231250"/>
            <a:ext cx="962400" cy="5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Salma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7437075" y="2314350"/>
            <a:ext cx="714300" cy="5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Dom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5254388" y="1177575"/>
            <a:ext cx="962400" cy="5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Katelyn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873650" y="1245175"/>
            <a:ext cx="12699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650" tIns="120650" rIns="120650" bIns="1206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584"/>
              </a:spcAft>
              <a:buNone/>
            </a:pPr>
            <a:r>
              <a:rPr lang="en" sz="1800">
                <a:latin typeface="Poppins"/>
                <a:ea typeface="Poppins"/>
                <a:cs typeface="Poppins"/>
                <a:sym typeface="Poppins"/>
              </a:rPr>
              <a:t>Osman </a:t>
            </a:r>
            <a:endParaRPr sz="180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983069" y="4178375"/>
            <a:ext cx="2159142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650" tIns="120650" rIns="120650" bIns="1206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584"/>
              </a:spcAft>
              <a:buNone/>
            </a:pPr>
            <a:r>
              <a:rPr lang="en" sz="1800" b="1" dirty="0">
                <a:latin typeface="Nunito"/>
                <a:ea typeface="Nunito"/>
                <a:cs typeface="Nunito"/>
                <a:sym typeface="Nunito"/>
              </a:rPr>
              <a:t>Project Manager</a:t>
            </a:r>
            <a:endParaRPr sz="1800" b="1" dirty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471900" y="0"/>
            <a:ext cx="8222100" cy="8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Our Solution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471900" y="1378307"/>
            <a:ext cx="8222100" cy="31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0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A gamified French learning app that transforms language education through:</a:t>
            </a:r>
            <a:endParaRPr sz="130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300"/>
              <a:buFont typeface="Poppins"/>
              <a:buChar char="●"/>
            </a:pPr>
            <a:r>
              <a:rPr lang="en" sz="130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Fun, interactive exercises </a:t>
            </a:r>
            <a:endParaRPr sz="130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300"/>
              <a:buFont typeface="Poppins"/>
              <a:buChar char="●"/>
            </a:pPr>
            <a:r>
              <a:rPr lang="en" sz="130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Progressive difficulty levels that build confidence</a:t>
            </a:r>
            <a:endParaRPr sz="130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300"/>
              <a:buFont typeface="Poppins"/>
              <a:buChar char="●"/>
            </a:pPr>
            <a:r>
              <a:rPr lang="en" sz="130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Focuses on simple, repeatable, memory-friendly activities</a:t>
            </a:r>
            <a:endParaRPr sz="130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30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Dual-User Approach</a:t>
            </a:r>
            <a:endParaRPr sz="130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300"/>
              <a:buFont typeface="Poppins"/>
              <a:buChar char="●"/>
            </a:pPr>
            <a:r>
              <a:rPr lang="en" sz="130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Student dashboard for personalised learning journeys</a:t>
            </a:r>
            <a:endParaRPr sz="130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300"/>
              <a:buFont typeface="Poppins"/>
              <a:buChar char="●"/>
            </a:pPr>
            <a:r>
              <a:rPr lang="en" sz="130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Staff dashboard for content management </a:t>
            </a:r>
            <a:endParaRPr sz="130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Result: </a:t>
            </a:r>
            <a:endParaRPr sz="130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300"/>
              <a:buFont typeface="Poppins"/>
              <a:buChar char="●"/>
            </a:pPr>
            <a:r>
              <a:rPr lang="en" sz="130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An application that addresses the Hive Foundation's challenge by re-engaging secondary school students with non-STEM subjects through technology they enjoy using.</a:t>
            </a:r>
            <a:endParaRPr sz="130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7385550" y="395650"/>
            <a:ext cx="12309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471900" y="0"/>
            <a:ext cx="8222100" cy="8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Stakeholder Analysis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 rotWithShape="1">
          <a:blip r:embed="rId3">
            <a:alphaModFix/>
          </a:blip>
          <a:srcRect l="6459" t="5201" r="3701" b="5735"/>
          <a:stretch/>
        </p:blipFill>
        <p:spPr>
          <a:xfrm>
            <a:off x="4661375" y="1125350"/>
            <a:ext cx="4080329" cy="40181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5230550" y="4741200"/>
            <a:ext cx="24237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Interest/Availability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6"/>
          <p:cNvSpPr txBox="1"/>
          <p:nvPr/>
        </p:nvSpPr>
        <p:spPr>
          <a:xfrm rot="-5400000">
            <a:off x="3574175" y="2541025"/>
            <a:ext cx="1837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Influence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471900" y="2044225"/>
            <a:ext cx="3852300" cy="21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3D85C6"/>
                </a:solidFill>
                <a:latin typeface="Poppins"/>
                <a:ea typeface="Poppins"/>
                <a:cs typeface="Poppins"/>
                <a:sym typeface="Poppins"/>
              </a:rPr>
              <a:t>Main Stakeholders:</a:t>
            </a:r>
            <a:endParaRPr sz="2200" b="1">
              <a:solidFill>
                <a:srgbClr val="3D85C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Teachers</a:t>
            </a:r>
            <a:endParaRPr sz="1800" b="1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Students</a:t>
            </a:r>
            <a:endParaRPr sz="1800" b="1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Legal Compliance Officers</a:t>
            </a:r>
            <a:endParaRPr sz="1800" b="1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7155950" y="317500"/>
            <a:ext cx="498300" cy="1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 idx="4294967295"/>
          </p:nvPr>
        </p:nvSpPr>
        <p:spPr>
          <a:xfrm>
            <a:off x="247650" y="91725"/>
            <a:ext cx="8222100" cy="6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D85C6"/>
                </a:solidFill>
                <a:latin typeface="Poppins"/>
                <a:ea typeface="Poppins"/>
                <a:cs typeface="Poppins"/>
                <a:sym typeface="Poppins"/>
              </a:rPr>
              <a:t>Risk Assessment Matrix</a:t>
            </a:r>
            <a:endParaRPr b="1">
              <a:solidFill>
                <a:srgbClr val="3D85C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9752"/>
            <a:ext cx="9143999" cy="456377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7199925" y="449375"/>
            <a:ext cx="7473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460950" y="231000"/>
            <a:ext cx="82221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High Level Solutions Diagram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8" y="1233625"/>
            <a:ext cx="9073425" cy="365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7830050" y="390775"/>
            <a:ext cx="10404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471900" y="0"/>
            <a:ext cx="8222100" cy="8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Trello Board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b="5033"/>
          <a:stretch/>
        </p:blipFill>
        <p:spPr>
          <a:xfrm>
            <a:off x="0" y="1247275"/>
            <a:ext cx="9144001" cy="389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7449050" y="478700"/>
            <a:ext cx="5421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471900" y="0"/>
            <a:ext cx="8222100" cy="8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Wireframes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9975" y="3317674"/>
            <a:ext cx="2826924" cy="15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175" y="2571750"/>
            <a:ext cx="4273298" cy="240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5813" y="1458601"/>
            <a:ext cx="2815246" cy="1589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/>
        </p:nvSpPr>
        <p:spPr>
          <a:xfrm>
            <a:off x="575225" y="1458600"/>
            <a:ext cx="4273200" cy="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3D85C6"/>
                </a:solidFill>
                <a:latin typeface="Poppins"/>
                <a:ea typeface="Poppins"/>
                <a:cs typeface="Poppins"/>
                <a:sym typeface="Poppins"/>
              </a:rPr>
              <a:t>Initial Figma Design:</a:t>
            </a:r>
            <a:endParaRPr sz="1900" b="1">
              <a:solidFill>
                <a:srgbClr val="3D85C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Playing with ideas!</a:t>
            </a:r>
            <a:endParaRPr sz="160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8548075" y="361450"/>
            <a:ext cx="3078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471900" y="0"/>
            <a:ext cx="8222100" cy="8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ERD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425" y="1592475"/>
            <a:ext cx="8705149" cy="282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/>
        </p:nvSpPr>
        <p:spPr>
          <a:xfrm>
            <a:off x="7390425" y="346800"/>
            <a:ext cx="10992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411</Words>
  <Application>Microsoft Office PowerPoint</Application>
  <PresentationFormat>On-screen Show (16:9)</PresentationFormat>
  <Paragraphs>110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Nunito Medium</vt:lpstr>
      <vt:lpstr>Poppins</vt:lpstr>
      <vt:lpstr>Nunito</vt:lpstr>
      <vt:lpstr>Arial</vt:lpstr>
      <vt:lpstr>Roboto</vt:lpstr>
      <vt:lpstr>Material</vt:lpstr>
      <vt:lpstr>VivaLingo</vt:lpstr>
      <vt:lpstr>Meet the Team</vt:lpstr>
      <vt:lpstr>Our Solution</vt:lpstr>
      <vt:lpstr>Stakeholder Analysis</vt:lpstr>
      <vt:lpstr>Risk Assessment Matrix</vt:lpstr>
      <vt:lpstr>High Level Solutions Diagram</vt:lpstr>
      <vt:lpstr>Trello Board </vt:lpstr>
      <vt:lpstr>Wireframes</vt:lpstr>
      <vt:lpstr>ERD</vt:lpstr>
      <vt:lpstr>Demo</vt:lpstr>
      <vt:lpstr>Technologies:</vt:lpstr>
      <vt:lpstr>Significant Code </vt:lpstr>
      <vt:lpstr>Significant Code</vt:lpstr>
      <vt:lpstr>Test Coverage</vt:lpstr>
      <vt:lpstr>Challenges and Solutions</vt:lpstr>
      <vt:lpstr>Future Features</vt:lpstr>
      <vt:lpstr>Reflection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Dominic Simpson</cp:lastModifiedBy>
  <cp:revision>1</cp:revision>
  <dcterms:modified xsi:type="dcterms:W3CDTF">2025-09-22T14:32:15Z</dcterms:modified>
</cp:coreProperties>
</file>